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9" r:id="rId1"/>
  </p:sldMasterIdLst>
  <p:sldIdLst>
    <p:sldId id="294" r:id="rId2"/>
    <p:sldId id="286" r:id="rId3"/>
    <p:sldId id="292" r:id="rId4"/>
    <p:sldId id="289" r:id="rId5"/>
    <p:sldId id="270" r:id="rId6"/>
    <p:sldId id="291" r:id="rId7"/>
    <p:sldId id="290" r:id="rId8"/>
    <p:sldId id="284" r:id="rId9"/>
    <p:sldId id="283" r:id="rId10"/>
    <p:sldId id="303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49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9D21D778-B565-4D7E-94D7-64010A445B68}" type="datetimeFigureOut">
              <a:rPr lang="en-US" smtClean="0"/>
              <a:pPr/>
              <a:t>2/24/2012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49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9D21D778-B565-4D7E-94D7-64010A445B68}" type="datetimeFigureOut">
              <a:rPr lang="en-US" smtClean="0"/>
              <a:pPr/>
              <a:t>2/24/2012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66183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 OF TOOL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763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1763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74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Action Button: Back or Previous 10">
            <a:hlinkClick r:id="rId2" action="ppaction://hlinksldjump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66183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 OF TOOL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58575"/>
            <a:ext cx="4040188" cy="46995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45025" y="1463603"/>
            <a:ext cx="4041775" cy="4699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7" name="Media Placeholder 6"/>
          <p:cNvSpPr>
            <a:spLocks noGrp="1"/>
          </p:cNvSpPr>
          <p:nvPr>
            <p:ph type="media" sz="quarter" idx="13"/>
          </p:nvPr>
        </p:nvSpPr>
        <p:spPr>
          <a:xfrm>
            <a:off x="457200" y="1681163"/>
            <a:ext cx="8229600" cy="3716337"/>
          </a:xfrm>
        </p:spPr>
        <p:txBody>
          <a:bodyPr/>
          <a:lstStyle/>
          <a:p>
            <a:endParaRPr lang="en-US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57200" y="1642940"/>
            <a:ext cx="3835433" cy="3174933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2184367" y="2206167"/>
            <a:ext cx="3835433" cy="3174933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851367" y="1795340"/>
            <a:ext cx="3835433" cy="3174933"/>
          </a:xfrm>
        </p:spPr>
        <p:txBody>
          <a:bodyPr/>
          <a:lstStyle/>
          <a:p>
            <a:endParaRPr lang="en-US"/>
          </a:p>
        </p:txBody>
      </p:sp>
      <p:sp>
        <p:nvSpPr>
          <p:cNvPr id="9" name="Action Button: Forward or Next 8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Back or Previous 11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7200" y="1524000"/>
            <a:ext cx="3913188" cy="45894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4"/>
          </p:nvPr>
        </p:nvSpPr>
        <p:spPr>
          <a:xfrm>
            <a:off x="4581525" y="1524000"/>
            <a:ext cx="4105275" cy="2706688"/>
          </a:xfrm>
        </p:spPr>
        <p:txBody>
          <a:bodyPr/>
          <a:lstStyle/>
          <a:p>
            <a:endParaRPr lang="en-US"/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ction Button: Back or Previous 9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095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144962" y="1643063"/>
            <a:ext cx="4541838" cy="467705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57200" y="1613181"/>
            <a:ext cx="3486150" cy="2179638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457200" y="4110597"/>
            <a:ext cx="3486150" cy="217963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Back or Previous 3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57200" y="1613181"/>
            <a:ext cx="4510488" cy="467705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5200650" y="1613181"/>
            <a:ext cx="3486150" cy="2179638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5200650" y="4110597"/>
            <a:ext cx="3486150" cy="217963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Action Button: Forward or Next 9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6494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A95388A0-F3F5-E242-BF22-4E80500C4ADE}" type="datetimeFigureOut">
              <a:rPr lang="en-US" smtClean="0"/>
              <a:pPr/>
              <a:t>2/24/2012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kumimoji="0" lang="en-US" smtClean="0"/>
              <a:t>INST 6540</a:t>
            </a:r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Action Button: Forward or Next 10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Back or Previous 11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Action Button: Forward or Next 9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</a:t>
            </a:r>
            <a:endParaRPr lang="en-US" dirty="0"/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ction Button: Forward or Next 9">
            <a:hlinkClick r:id="" action="ppaction://hlinkshowjump?jump=nextslide" highlightClick="1"/>
          </p:cNvPr>
          <p:cNvSpPr/>
          <p:nvPr userDrawn="1"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 userDrawn="1"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7" r:id="rId13"/>
    <p:sldLayoutId id="2147483723" r:id="rId14"/>
    <p:sldLayoutId id="2147483724" r:id="rId15"/>
    <p:sldLayoutId id="2147483722" r:id="rId16"/>
    <p:sldLayoutId id="2147483725" r:id="rId17"/>
    <p:sldLayoutId id="2147483726" r:id="rId18"/>
  </p:sldLayoutIdLst>
  <p:transition advClick="0"/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audio" Target="../media/audio2.bin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Brown_Stott_CoverPage_toolsofcomposition.jpg">
            <a:hlinkClick r:id="" action="ppaction://hlinkshowjump?jump=nextslide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723" t="2995" r="-1723" b="4417"/>
          <a:stretch/>
        </p:blipFill>
        <p:spPr>
          <a:xfrm>
            <a:off x="3818981" y="677390"/>
            <a:ext cx="4641098" cy="5538494"/>
          </a:xfrm>
        </p:spPr>
      </p:pic>
      <p:sp>
        <p:nvSpPr>
          <p:cNvPr id="23" name="Text Placeholder 2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Welcome! We hope this instructional guide will help you to improve your photography and knowledge about how to take a photo. Please enjoy!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So, you probably know how to take a picture, but did you know there are actual tools of composition that you can follow? If not, that’s okay. We are here to help.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We </a:t>
            </a:r>
            <a:r>
              <a:rPr lang="en-US" dirty="0"/>
              <a:t>designed this instruction to give you pointers and background on a few key tools of composition to make your photos shine. Let’s get started!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Click on the photo to start the learning process!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3921043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Problem demonstration: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Rule of Thirds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2036333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OF THIRDS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rule of thirds is probably one of the most well-known photography tool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To use the rule of thirds, you draw two imaginary equally spaced horizontal lines and two imaginary equally spaced vertical lines on your scene to make a grid with nine equal squares.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/>
              <a:t>use this grid to keep the subject out of the middle box and on one of the four intersection points.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00200"/>
            <a:ext cx="3095625" cy="206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402" y="3962400"/>
            <a:ext cx="3247619" cy="2342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6340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 OF THIRDS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this rule allows the photographer to keep the interest of the viewer by offsetting the subject away from the middle. </a:t>
            </a:r>
          </a:p>
          <a:p>
            <a:endParaRPr lang="en-US" dirty="0" smtClean="0"/>
          </a:p>
          <a:p>
            <a:r>
              <a:rPr lang="en-US" dirty="0" smtClean="0"/>
              <a:t>Photographers use the three-by-three grid in the viewfinder or just in their head to apply the rule of thirds.</a:t>
            </a:r>
          </a:p>
          <a:p>
            <a:endParaRPr lang="en-US" dirty="0"/>
          </a:p>
        </p:txBody>
      </p:sp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950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PROBLEM PORTRAYAL: POOR PHOTOGRAPH</a:t>
            </a:r>
            <a:endParaRPr lang="en-US" sz="3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1295400"/>
            <a:ext cx="3714750" cy="2486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first photo is a common mistake novice photographers make. They have put the subject in the center of the photo. </a:t>
            </a:r>
          </a:p>
          <a:p>
            <a:r>
              <a:rPr lang="en-US" dirty="0" smtClean="0"/>
              <a:t>The second places the subject too far to the left.</a:t>
            </a:r>
          </a:p>
          <a:p>
            <a:r>
              <a:rPr lang="en-US" dirty="0" smtClean="0"/>
              <a:t>Both ignore the four axis on the graph. 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24325"/>
            <a:ext cx="3695700" cy="2447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069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PROBLEM PORTRAYAL : GOOD PHOTGRAPH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This photo correctly utilizes the rule of thirds, by placing the subject of the photo on one of the four axis points.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76399"/>
            <a:ext cx="3676650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5441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PROBLEM PORTRAYAL: POOR PHOTOGRAPH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photograph of the boat is okay, but it doesn’t capture the movement of the boat. </a:t>
            </a:r>
          </a:p>
          <a:p>
            <a:r>
              <a:rPr lang="en-US" dirty="0" smtClean="0"/>
              <a:t>If the photographer had used the rule of thirds, the photo would show depth and movement. </a:t>
            </a:r>
            <a:endParaRPr lang="en-US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05000"/>
            <a:ext cx="3400425" cy="2270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738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PROBLEM PORTRAYAL: GOOD PHOTOGRAPH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Now, the subject of the photo is properly aligned with one of the grid axis. </a:t>
            </a:r>
            <a:endParaRPr lang="en-US" dirty="0"/>
          </a:p>
          <a:p>
            <a:r>
              <a:rPr lang="en-US" dirty="0" smtClean="0"/>
              <a:t>This photo now demonstrates the movement of the boat from left to right and is more visually appealing. 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67" y="1655685"/>
            <a:ext cx="3095625" cy="206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17" y="3952320"/>
            <a:ext cx="3038475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252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PROBLEM PORTRAYAL: POOR PHOTOGRAPH</a:t>
            </a:r>
            <a:endParaRPr lang="en-US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Many novice photographs will be capturing photos of their family and friends.  </a:t>
            </a:r>
          </a:p>
          <a:p>
            <a:r>
              <a:rPr lang="en-US" dirty="0" smtClean="0"/>
              <a:t>It seems contradictory, but having the subject fall along the grid axis, instead of at the center of the photograph, will create a more visually pleasing photo. </a:t>
            </a:r>
          </a:p>
          <a:p>
            <a:r>
              <a:rPr lang="en-US" dirty="0" smtClean="0"/>
              <a:t>The photo at left has an adorable pair of subjects, but they are dwarfed by the large amount of white space at the left-hand side of the picture. 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" y="1676400"/>
            <a:ext cx="3495675" cy="2328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4" y="4191000"/>
            <a:ext cx="3577654" cy="2382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5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/>
          </a:bodyPr>
          <a:lstStyle/>
          <a:p>
            <a:r>
              <a:rPr lang="en-US" sz="3000" dirty="0" smtClean="0"/>
              <a:t>PROBLEM PORTRAYAL: GOOD PHOTOGRAPH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By using the rule of thirds, and lining up the subjects at the four axis points, the photograph becomes much more intimate and focused. </a:t>
            </a:r>
          </a:p>
          <a:p>
            <a:r>
              <a:rPr lang="en-US" dirty="0" smtClean="0"/>
              <a:t>Instead of a viewer being distracted by the amount of white space, the subjects capture attention.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25" y="4158558"/>
            <a:ext cx="3352800" cy="2232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25" y="1524000"/>
            <a:ext cx="3403829" cy="2266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5590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REAL WORLD PROBLEM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	Novice photographers may believe that the only way to take great photos is to splurge on an expensive camera or spend extensive time editing after the photo was taken.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While the quality of the camera and editing certainly influences the quality of the photograph, using the tools of composition will make a huge impact on the raw photo that novice photographs take—even if they are using a simple point-and-shoot.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Knowledge of the tools of composition will allow novice photographers to start taking better pictures with the camera they have. 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4305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Common Problems faced </a:t>
            </a:r>
            <a:br>
              <a:rPr lang="en-US" dirty="0"/>
            </a:br>
            <a:r>
              <a:rPr lang="en-US" dirty="0"/>
              <a:t>by Photographers: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95635"/>
            <a:ext cx="8047608" cy="443052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Photo does not have a purpose.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is not thought about before taken.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does not have a perspective or does not allow                               different perspectives.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does not use lines to draw the viewer into the photo.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does not use monotony or disruption of monotony.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does not frame the subject.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does not follow the rule of thirds.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Photo is not balanced and/or symmetrical.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8850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Problem demonstration: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Perspective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7928252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8" name="Choose your perspective text"/>
          <p:cNvSpPr txBox="1">
            <a:spLocks noGrp="1"/>
          </p:cNvSpPr>
          <p:nvPr>
            <p:ph sz="half" idx="2"/>
          </p:nvPr>
        </p:nvSpPr>
        <p:spPr>
          <a:xfrm>
            <a:off x="457200" y="1290417"/>
            <a:ext cx="4040188" cy="47822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0" dirty="0" smtClean="0"/>
              <a:t>Choose Your Perspective – </a:t>
            </a:r>
          </a:p>
          <a:p>
            <a:r>
              <a:rPr lang="en-US" sz="2000" b="0" dirty="0" smtClean="0"/>
              <a:t>Exploring perspectives can completely change your photograph. A new perspective on a scene can add depth to your image or generate a different emotion. </a:t>
            </a:r>
          </a:p>
          <a:p>
            <a:endParaRPr lang="en-US" sz="2000" b="0" dirty="0"/>
          </a:p>
          <a:p>
            <a:r>
              <a:rPr lang="en-US" sz="2000" b="0" dirty="0" smtClean="0"/>
              <a:t>For example, a low close perspective on a subject can make it look large, intimidating, or masculine. A high wide perspective can make a scene or object seem distant, insignificant and/or small.</a:t>
            </a:r>
            <a:endParaRPr lang="en-US" sz="2000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2059619"/>
            <a:ext cx="4371974" cy="295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364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006" y="1417638"/>
            <a:ext cx="5658391" cy="51873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 smtClean="0"/>
              <a:t>Using the tools we’ve talked about so far (purpose and walking the scene), decide on what you want to portray in your photo and how.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Some tips to portraying your perspective:</a:t>
            </a:r>
          </a:p>
          <a:p>
            <a:pPr marL="0" indent="0">
              <a:buNone/>
            </a:pPr>
            <a:endParaRPr lang="en-US" sz="2000" dirty="0" smtClean="0"/>
          </a:p>
          <a:p>
            <a:pPr lvl="1"/>
            <a:r>
              <a:rPr lang="en-US" sz="1600" dirty="0" smtClean="0"/>
              <a:t>Align </a:t>
            </a:r>
            <a:r>
              <a:rPr lang="en-US" sz="1600" dirty="0"/>
              <a:t>the camera with a very interesting scene that exhibits strong subjects. Create more depth and </a:t>
            </a:r>
            <a:r>
              <a:rPr lang="en-US" sz="1600" dirty="0" smtClean="0"/>
              <a:t>            interest </a:t>
            </a:r>
            <a:r>
              <a:rPr lang="en-US" sz="1600" dirty="0"/>
              <a:t>in the photograph to draw the viewer into the main subject</a:t>
            </a:r>
            <a:r>
              <a:rPr lang="en-US" sz="1600" dirty="0" smtClean="0"/>
              <a:t>.</a:t>
            </a:r>
          </a:p>
          <a:p>
            <a:pPr lvl="1"/>
            <a:endParaRPr lang="en-US" sz="1600" dirty="0" smtClean="0"/>
          </a:p>
          <a:p>
            <a:pPr lvl="1"/>
            <a:r>
              <a:rPr lang="en-US" sz="1600" dirty="0"/>
              <a:t>Look for scenes that have many subjects at differing distances from one another. A good example would </a:t>
            </a:r>
            <a:r>
              <a:rPr lang="en-US" sz="1600" dirty="0" smtClean="0"/>
              <a:t>be </a:t>
            </a:r>
            <a:r>
              <a:rPr lang="en-US" sz="1600" dirty="0"/>
              <a:t>a row of chairs on a porch or a line of parked cars. Photographing them from front to rear shows a diminishing perspective, giving the photo depth</a:t>
            </a:r>
            <a:r>
              <a:rPr lang="en-US" sz="1600" dirty="0" smtClean="0"/>
              <a:t>.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/>
              <a:t>Photograph a scene from a high angle. Move to a </a:t>
            </a:r>
            <a:r>
              <a:rPr lang="en-US" sz="1600" dirty="0" smtClean="0"/>
              <a:t>        tall </a:t>
            </a:r>
            <a:r>
              <a:rPr lang="en-US" sz="1600" dirty="0"/>
              <a:t>building or hill and photograph a landscape or </a:t>
            </a:r>
            <a:r>
              <a:rPr lang="en-US" sz="1600" dirty="0" smtClean="0"/>
              <a:t> cityscape </a:t>
            </a:r>
            <a:r>
              <a:rPr lang="en-US" sz="1600" dirty="0"/>
              <a:t>for a bird's eye perspective</a:t>
            </a:r>
            <a:r>
              <a:rPr lang="en-US" sz="1600" dirty="0" smtClean="0"/>
              <a:t>.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397" y="1766656"/>
            <a:ext cx="2823546" cy="4278624"/>
          </a:xfrm>
          <a:prstGeom prst="rect">
            <a:avLst/>
          </a:prstGeom>
        </p:spPr>
      </p:pic>
      <p:sp>
        <p:nvSpPr>
          <p:cNvPr id="5" name="Action Button: Back or Previous 4">
            <a:hlinkClick r:id="" action="ppaction://hlinkshowjump?jump=previousslide" highlightClick="1"/>
          </p:cNvPr>
          <p:cNvSpPr/>
          <p:nvPr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111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1"/>
            <a:ext cx="8136385" cy="482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Look at this picture: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What is the perspective </a:t>
            </a:r>
          </a:p>
          <a:p>
            <a:pPr marL="0" indent="0">
              <a:buNone/>
            </a:pPr>
            <a:r>
              <a:rPr lang="en-US" sz="2000" dirty="0" smtClean="0"/>
              <a:t>of the photo?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000" dirty="0" smtClean="0"/>
              <a:t>What if we wanted the perspective to be close</a:t>
            </a:r>
            <a:r>
              <a:rPr lang="en-US" sz="2000" dirty="0"/>
              <a:t> </a:t>
            </a:r>
            <a:r>
              <a:rPr lang="en-US" sz="2000" dirty="0" smtClean="0"/>
              <a:t>and detailed?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Before a photo is taken, take a second and think about what perspective you’d like to portray in your picture. </a:t>
            </a:r>
            <a:endParaRPr lang="en-US" sz="2000" dirty="0"/>
          </a:p>
        </p:txBody>
      </p:sp>
      <p:sp>
        <p:nvSpPr>
          <p:cNvPr id="6" name="Action Button: Back or Previous 5">
            <a:hlinkClick r:id="" action="ppaction://hlinkshowjump?jump=previousslide" highlightClick="1"/>
          </p:cNvPr>
          <p:cNvSpPr/>
          <p:nvPr/>
        </p:nvSpPr>
        <p:spPr>
          <a:xfrm>
            <a:off x="86660" y="6320117"/>
            <a:ext cx="494553" cy="469712"/>
          </a:xfrm>
          <a:prstGeom prst="actionButtonBackPreviou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736" y="1417638"/>
            <a:ext cx="3253666" cy="216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273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58946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731"/>
            <a:ext cx="7208378" cy="637122"/>
          </a:xfrm>
        </p:spPr>
        <p:txBody>
          <a:bodyPr>
            <a:normAutofit fontScale="90000"/>
          </a:bodyPr>
          <a:lstStyle/>
          <a:p>
            <a:r>
              <a:rPr lang="en-US" dirty="0"/>
              <a:t>PERSPECTIVE: YOUR TURN!</a:t>
            </a:r>
          </a:p>
        </p:txBody>
      </p:sp>
      <p:pic>
        <p:nvPicPr>
          <p:cNvPr id="8" name="Camera pic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51" y="1659545"/>
            <a:ext cx="6085816" cy="4459243"/>
          </a:xfrm>
        </p:spPr>
      </p:pic>
      <p:sp>
        <p:nvSpPr>
          <p:cNvPr id="6" name="Reset shape"/>
          <p:cNvSpPr/>
          <p:nvPr/>
        </p:nvSpPr>
        <p:spPr>
          <a:xfrm>
            <a:off x="1519951" y="2325305"/>
            <a:ext cx="1203385" cy="470020"/>
          </a:xfrm>
          <a:prstGeom prst="wedgeEllipseCallout">
            <a:avLst>
              <a:gd name="adj1" fmla="val 45423"/>
              <a:gd name="adj2" fmla="val 9068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hlinkshowjump?jump=previousslide"/>
              </a:rPr>
              <a:t>Reset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77672"/>
            <a:ext cx="8229600" cy="486146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0"/>
              </a:spcBef>
            </a:pPr>
            <a:r>
              <a:rPr lang="en-US" sz="1400" b="0" dirty="0">
                <a:solidFill>
                  <a:srgbClr val="2F2B20"/>
                </a:solidFill>
              </a:rPr>
              <a:t>I</a:t>
            </a:r>
            <a:r>
              <a:rPr lang="en-US" sz="1400" b="0" dirty="0" smtClean="0">
                <a:solidFill>
                  <a:srgbClr val="2F2B20"/>
                </a:solidFill>
              </a:rPr>
              <a:t>f </a:t>
            </a:r>
            <a:r>
              <a:rPr lang="en-US" sz="1400" b="0" dirty="0">
                <a:solidFill>
                  <a:srgbClr val="2F2B20"/>
                </a:solidFill>
              </a:rPr>
              <a:t>you wanted to portray isolation and </a:t>
            </a:r>
            <a:r>
              <a:rPr lang="en-US" sz="1400" b="0" dirty="0" smtClean="0">
                <a:solidFill>
                  <a:srgbClr val="2F2B20"/>
                </a:solidFill>
              </a:rPr>
              <a:t>solitude and to direct attention to a main subject; </a:t>
            </a:r>
            <a:r>
              <a:rPr lang="en-US" sz="1400" b="0" dirty="0">
                <a:solidFill>
                  <a:srgbClr val="2F2B20"/>
                </a:solidFill>
              </a:rPr>
              <a:t>what perspective </a:t>
            </a:r>
            <a:r>
              <a:rPr lang="en-US" sz="1400" b="0" dirty="0" smtClean="0">
                <a:solidFill>
                  <a:srgbClr val="2F2B20"/>
                </a:solidFill>
              </a:rPr>
              <a:t>from this scene would </a:t>
            </a:r>
            <a:r>
              <a:rPr lang="en-US" sz="1400" b="0" dirty="0">
                <a:solidFill>
                  <a:srgbClr val="2F2B20"/>
                </a:solidFill>
              </a:rPr>
              <a:t>you choose?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" y="1279946"/>
            <a:ext cx="8229600" cy="531762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1200" b="0" dirty="0">
                <a:solidFill>
                  <a:srgbClr val="2F2B20"/>
                </a:solidFill>
              </a:rPr>
              <a:t>Mouse over the scene </a:t>
            </a:r>
            <a:r>
              <a:rPr lang="en-US" sz="1200" b="0" dirty="0" smtClean="0">
                <a:solidFill>
                  <a:srgbClr val="2F2B20"/>
                </a:solidFill>
              </a:rPr>
              <a:t>then </a:t>
            </a:r>
            <a:r>
              <a:rPr lang="en-US" sz="1200" b="0" dirty="0">
                <a:solidFill>
                  <a:srgbClr val="2F2B20"/>
                </a:solidFill>
              </a:rPr>
              <a:t>click </a:t>
            </a:r>
            <a:r>
              <a:rPr lang="en-US" sz="1200" b="0" dirty="0" smtClean="0">
                <a:solidFill>
                  <a:srgbClr val="2F2B20"/>
                </a:solidFill>
              </a:rPr>
              <a:t>to zoom to the perspective of your choice. To go </a:t>
            </a:r>
            <a:r>
              <a:rPr lang="en-US" sz="1200" b="0" dirty="0">
                <a:solidFill>
                  <a:srgbClr val="2F2B20"/>
                </a:solidFill>
              </a:rPr>
              <a:t>back to the original scene, </a:t>
            </a:r>
            <a:r>
              <a:rPr lang="en-US" sz="1200" b="0" dirty="0" smtClean="0">
                <a:solidFill>
                  <a:srgbClr val="2F2B20"/>
                </a:solidFill>
              </a:rPr>
              <a:t>click reset. When you are ready, take the picture to see if you chose the correct perspective. </a:t>
            </a:r>
            <a:endParaRPr lang="en-US" sz="1200" b="0" dirty="0">
              <a:solidFill>
                <a:srgbClr val="2F2B20"/>
              </a:solidFill>
            </a:endParaRPr>
          </a:p>
        </p:txBody>
      </p:sp>
      <p:pic>
        <p:nvPicPr>
          <p:cNvPr id="10" name="Sample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108" y="3603088"/>
            <a:ext cx="2493003" cy="16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he big pic shape">
            <a:hlinkHover r:id="" action="ppaction://noaction" highlightClick="1">
              <a:snd r:embed="rId5" name="click.wav"/>
            </a:hlinkHover>
          </p:cNvPr>
          <p:cNvSpPr/>
          <p:nvPr/>
        </p:nvSpPr>
        <p:spPr>
          <a:xfrm>
            <a:off x="2726108" y="3601437"/>
            <a:ext cx="2493003" cy="1659926"/>
          </a:xfrm>
          <a:prstGeom prst="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se up shape">
            <a:hlinkHover r:id="" action="ppaction://noaction" highlightClick="1">
              <a:snd r:embed="rId5" name="click.wav"/>
            </a:hlinkHover>
          </p:cNvPr>
          <p:cNvSpPr/>
          <p:nvPr/>
        </p:nvSpPr>
        <p:spPr>
          <a:xfrm>
            <a:off x="3413353" y="4163805"/>
            <a:ext cx="599130" cy="398383"/>
          </a:xfrm>
          <a:prstGeom prst="rect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lation shape">
            <a:hlinkHover r:id="" action="ppaction://noaction" highlightClick="1">
              <a:snd r:embed="rId5" name="click.wav"/>
            </a:hlinkHover>
          </p:cNvPr>
          <p:cNvSpPr/>
          <p:nvPr/>
        </p:nvSpPr>
        <p:spPr>
          <a:xfrm>
            <a:off x="4218392" y="4545096"/>
            <a:ext cx="995956" cy="721031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lation take"/>
          <p:cNvSpPr/>
          <p:nvPr/>
        </p:nvSpPr>
        <p:spPr>
          <a:xfrm>
            <a:off x="6392253" y="1828795"/>
            <a:ext cx="1401511" cy="731520"/>
          </a:xfrm>
          <a:prstGeom prst="wedgeEllipseCallout">
            <a:avLst>
              <a:gd name="adj1" fmla="val -29988"/>
              <a:gd name="adj2" fmla="val 736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Take picture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30" name="Isolation pi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336" y="3603088"/>
            <a:ext cx="2495775" cy="165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Isolation text"/>
          <p:cNvSpPr txBox="1">
            <a:spLocks/>
          </p:cNvSpPr>
          <p:nvPr/>
        </p:nvSpPr>
        <p:spPr>
          <a:xfrm>
            <a:off x="2025353" y="5922236"/>
            <a:ext cx="5204389" cy="58111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b="1" dirty="0" smtClean="0"/>
              <a:t>Correct! </a:t>
            </a:r>
            <a:r>
              <a:rPr lang="en-US" sz="1100" dirty="0" smtClean="0"/>
              <a:t>This perspective portrays isolation and solitude. The simplicity in this type of perspective can be very appealing because it draws the viewer’s attention to the subject. </a:t>
            </a:r>
            <a:endParaRPr lang="en-US" sz="1100" dirty="0"/>
          </a:p>
        </p:txBody>
      </p:sp>
      <p:sp>
        <p:nvSpPr>
          <p:cNvPr id="14" name="Close up take"/>
          <p:cNvSpPr/>
          <p:nvPr/>
        </p:nvSpPr>
        <p:spPr>
          <a:xfrm>
            <a:off x="6392253" y="1828795"/>
            <a:ext cx="1401511" cy="731520"/>
          </a:xfrm>
          <a:prstGeom prst="wedgeEllipseCallout">
            <a:avLst>
              <a:gd name="adj1" fmla="val -28760"/>
              <a:gd name="adj2" fmla="val 718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Take picture</a:t>
            </a:r>
            <a:endParaRPr lang="en-US" dirty="0"/>
          </a:p>
        </p:txBody>
      </p:sp>
      <p:sp>
        <p:nvSpPr>
          <p:cNvPr id="7" name="Close up text"/>
          <p:cNvSpPr txBox="1"/>
          <p:nvPr/>
        </p:nvSpPr>
        <p:spPr>
          <a:xfrm>
            <a:off x="2025353" y="5922233"/>
            <a:ext cx="51274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Incorrect! </a:t>
            </a:r>
            <a:r>
              <a:rPr lang="en-US" sz="1100" dirty="0"/>
              <a:t>T</a:t>
            </a:r>
            <a:r>
              <a:rPr lang="en-US" sz="1100" dirty="0" smtClean="0"/>
              <a:t>his </a:t>
            </a:r>
            <a:r>
              <a:rPr lang="en-US" sz="1100" dirty="0"/>
              <a:t>perspective </a:t>
            </a:r>
            <a:r>
              <a:rPr lang="en-US" sz="1100" dirty="0" smtClean="0"/>
              <a:t>directs attention to </a:t>
            </a:r>
            <a:r>
              <a:rPr lang="en-US" sz="1100" dirty="0"/>
              <a:t>the main </a:t>
            </a:r>
            <a:r>
              <a:rPr lang="en-US" sz="1100" dirty="0" smtClean="0"/>
              <a:t>subject and </a:t>
            </a:r>
            <a:r>
              <a:rPr lang="en-US" sz="1100" dirty="0"/>
              <a:t>gives the viewer </a:t>
            </a:r>
            <a:r>
              <a:rPr lang="en-US" sz="1100" dirty="0" smtClean="0"/>
              <a:t>an idea </a:t>
            </a:r>
            <a:r>
              <a:rPr lang="en-US" sz="1100" dirty="0"/>
              <a:t>of the </a:t>
            </a:r>
            <a:r>
              <a:rPr lang="en-US" sz="1100" dirty="0" smtClean="0"/>
              <a:t>subject’s </a:t>
            </a:r>
            <a:r>
              <a:rPr lang="en-US" sz="1100" dirty="0"/>
              <a:t>surroundings and </a:t>
            </a:r>
            <a:r>
              <a:rPr lang="en-US" sz="1100" dirty="0" smtClean="0"/>
              <a:t>location but it doesn’t portray isolation or solitude. </a:t>
            </a:r>
            <a:r>
              <a:rPr lang="en-US" sz="1100" dirty="0"/>
              <a:t>T</a:t>
            </a:r>
            <a:r>
              <a:rPr lang="en-US" sz="1100" dirty="0" smtClean="0"/>
              <a:t>his perspective can serve many purposes but it is not the perspective we are looking for here. </a:t>
            </a:r>
            <a:endParaRPr lang="en-US" sz="1100" dirty="0"/>
          </a:p>
        </p:txBody>
      </p:sp>
      <p:pic>
        <p:nvPicPr>
          <p:cNvPr id="1029" name="Close up pi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159" y="3603088"/>
            <a:ext cx="2488952" cy="165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The big pic tak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914" y="1811708"/>
            <a:ext cx="1500187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he big picture text"/>
          <p:cNvSpPr txBox="1"/>
          <p:nvPr/>
        </p:nvSpPr>
        <p:spPr>
          <a:xfrm>
            <a:off x="2044731" y="5930780"/>
            <a:ext cx="53473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Incorrect! </a:t>
            </a:r>
            <a:r>
              <a:rPr lang="en-US" sz="1100" dirty="0" smtClean="0"/>
              <a:t>This </a:t>
            </a:r>
            <a:r>
              <a:rPr lang="en-US" sz="1100" dirty="0"/>
              <a:t>perspective is a broad one. It’s the “big picture.” It can be used for landscapes, abstracts, or pictures that tell a </a:t>
            </a:r>
            <a:r>
              <a:rPr lang="en-US" sz="1100" dirty="0" smtClean="0"/>
              <a:t>story but there is not an isolated subject in this perspective and the attention isn’t directed to one main subject.  This is not the perspective we are looking for.</a:t>
            </a:r>
            <a:endParaRPr lang="en-US" sz="1100" dirty="0"/>
          </a:p>
        </p:txBody>
      </p:sp>
      <p:pic>
        <p:nvPicPr>
          <p:cNvPr id="1028" name="The big pic pic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336" y="3603088"/>
            <a:ext cx="2491012" cy="165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Action Button: Forward or Next 19">
            <a:hlinkClick r:id="" action="ppaction://hlinkshowjump?jump=nextslide" highlightClick="1"/>
          </p:cNvPr>
          <p:cNvSpPr/>
          <p:nvPr/>
        </p:nvSpPr>
        <p:spPr>
          <a:xfrm>
            <a:off x="8559801" y="6320117"/>
            <a:ext cx="494553" cy="469712"/>
          </a:xfrm>
          <a:prstGeom prst="actionButtonForwardNex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355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9" grpId="0" animBg="1"/>
      <p:bldP spid="21" grpId="0"/>
      <p:bldP spid="14" grpId="0" animBg="1"/>
      <p:bldP spid="7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Perspective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2751</TotalTime>
  <Words>999</Words>
  <Application>Microsoft Office PowerPoint</Application>
  <PresentationFormat>On-screen Show (4:3)</PresentationFormat>
  <Paragraphs>93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REAL WORLD PROBLEM</vt:lpstr>
      <vt:lpstr>Common Problems faced  by Photographers:</vt:lpstr>
      <vt:lpstr>Problem demonstration:</vt:lpstr>
      <vt:lpstr>PERSPECTIVE</vt:lpstr>
      <vt:lpstr>Perspective</vt:lpstr>
      <vt:lpstr>Perspective</vt:lpstr>
      <vt:lpstr>PowerPoint Presentation</vt:lpstr>
      <vt:lpstr>PERSPECTIVE: YOUR TURN!</vt:lpstr>
      <vt:lpstr>Problem demonstration:</vt:lpstr>
      <vt:lpstr>RULE OF THIRDS</vt:lpstr>
      <vt:lpstr>RULE OF THIRDS</vt:lpstr>
      <vt:lpstr>PROBLEM PORTRAYAL: POOR PHOTOGRAPH</vt:lpstr>
      <vt:lpstr>PROBLEM PORTRAYAL : GOOD PHOTGRAPH</vt:lpstr>
      <vt:lpstr>PROBLEM PORTRAYAL: POOR PHOTOGRAPH</vt:lpstr>
      <vt:lpstr>PROBLEM PORTRAYAL: GOOD PHOTOGRAPH</vt:lpstr>
      <vt:lpstr>PROBLEM PORTRAYAL: POOR PHOTOGRAPH</vt:lpstr>
      <vt:lpstr>PROBLEM PORTRAYAL: GOOD PHOTOGRAPH</vt:lpstr>
    </vt:vector>
  </TitlesOfParts>
  <Company>Utah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Alli Brown</dc:creator>
  <cp:lastModifiedBy>Tressa's Desktop</cp:lastModifiedBy>
  <cp:revision>69</cp:revision>
  <dcterms:created xsi:type="dcterms:W3CDTF">2012-02-10T21:10:43Z</dcterms:created>
  <dcterms:modified xsi:type="dcterms:W3CDTF">2012-02-25T00:51:46Z</dcterms:modified>
</cp:coreProperties>
</file>